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63" r:id="rId3"/>
    <p:sldId id="269" r:id="rId4"/>
    <p:sldId id="270" r:id="rId5"/>
    <p:sldId id="271" r:id="rId6"/>
    <p:sldId id="265" r:id="rId7"/>
    <p:sldId id="266" r:id="rId8"/>
    <p:sldId id="268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35"/>
  </p:normalViewPr>
  <p:slideViewPr>
    <p:cSldViewPr snapToGrid="0">
      <p:cViewPr varScale="1">
        <p:scale>
          <a:sx n="60" d="100"/>
          <a:sy n="60" d="100"/>
        </p:scale>
        <p:origin x="1260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BBA63-0507-49E8-9DC5-FF007C4E9EF8}" type="datetimeFigureOut"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A2E8-B99D-4814-A1E2-5E010CA6E5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A2E8-B99D-4814-A1E2-5E010CA6E5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1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A2E8-B99D-4814-A1E2-5E010CA6E513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1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5AA2E8-B99D-4814-A1E2-5E010CA6E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3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0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5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9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7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2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3144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JWST scientists look to reveal the earliest galaxies | Space">
            <a:extLst>
              <a:ext uri="{FF2B5EF4-FFF2-40B4-BE49-F238E27FC236}">
                <a16:creationId xmlns:a16="http://schemas.microsoft.com/office/drawing/2014/main" id="{C12DE35A-E7BC-92E9-F790-728946B5A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SKYSURF-IR: Assessing JADES completeness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Logan Conrad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NASA Space Grant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Windhorst's Cosmology Group + Darby Kramer</a:t>
            </a:r>
          </a:p>
          <a:p>
            <a:r>
              <a:rPr lang="en-US" sz="1700" dirty="0">
                <a:solidFill>
                  <a:schemeClr val="bg1"/>
                </a:solidFill>
              </a:rPr>
              <a:t>Mentor: Rogier Windhorst</a:t>
            </a:r>
          </a:p>
        </p:txBody>
      </p:sp>
      <p:sp>
        <p:nvSpPr>
          <p:cNvPr id="3147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9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38" name="Picture 10" descr="NASA Insignia Grayscale">
            <a:extLst>
              <a:ext uri="{FF2B5EF4-FFF2-40B4-BE49-F238E27FC236}">
                <a16:creationId xmlns:a16="http://schemas.microsoft.com/office/drawing/2014/main" id="{FA10ACF4-34C5-76EA-C0D0-59CEC2C5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25" y="824086"/>
            <a:ext cx="746234" cy="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3196601-C2E4-0E67-D782-8C86EA81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66509"/>
            <a:ext cx="1205378" cy="6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4" name="Picture 3143">
            <a:extLst>
              <a:ext uri="{FF2B5EF4-FFF2-40B4-BE49-F238E27FC236}">
                <a16:creationId xmlns:a16="http://schemas.microsoft.com/office/drawing/2014/main" id="{28957074-A26F-AF72-0ED4-84EA3D2B0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8232" y="802009"/>
            <a:ext cx="668601" cy="642525"/>
          </a:xfrm>
          <a:prstGeom prst="rect">
            <a:avLst/>
          </a:prstGeom>
        </p:spPr>
      </p:pic>
      <p:pic>
        <p:nvPicPr>
          <p:cNvPr id="3092" name="Picture 20" descr="Arizona NASA Vertical Text">
            <a:extLst>
              <a:ext uri="{FF2B5EF4-FFF2-40B4-BE49-F238E27FC236}">
                <a16:creationId xmlns:a16="http://schemas.microsoft.com/office/drawing/2014/main" id="{A0D3E31F-ED46-D20C-3C45-4DD7E65D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40" y="815849"/>
            <a:ext cx="433966" cy="5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JWST scientists look to reveal the earliest galaxies | Space">
            <a:extLst>
              <a:ext uri="{FF2B5EF4-FFF2-40B4-BE49-F238E27FC236}">
                <a16:creationId xmlns:a16="http://schemas.microsoft.com/office/drawing/2014/main" id="{05998877-DE5F-1E19-07D7-37C2DFF4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r="9572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6B91C-F74B-1FA9-14C5-83A4031B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Counting Galaxies with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F8D64-8769-F50D-B582-FA1CA76A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Underpredicted Sky Measurements</a:t>
            </a:r>
          </a:p>
          <a:p>
            <a:pPr marL="342900" indent="-342900">
              <a:buFont typeface="Calibri,Sans-Serif"/>
              <a:buChar char="-"/>
            </a:pPr>
            <a:r>
              <a:rPr lang="en-US" sz="2000"/>
              <a:t>Missing Faint High Redshift Galaxies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Confusion Limit</a:t>
            </a:r>
          </a:p>
          <a:p>
            <a:r>
              <a:rPr lang="en-US" sz="2000"/>
              <a:t>Assessing Completeness </a:t>
            </a:r>
          </a:p>
          <a:p>
            <a:r>
              <a:rPr lang="en-US" sz="2000"/>
              <a:t>Sky-SB (Sky Surface Brightness)</a:t>
            </a:r>
          </a:p>
          <a:p>
            <a:pPr marL="342900" indent="-342900">
              <a:buFont typeface="Calibri"/>
              <a:buChar char="-"/>
            </a:pPr>
            <a:endParaRPr lang="en-US" sz="2000"/>
          </a:p>
        </p:txBody>
      </p:sp>
      <p:pic>
        <p:nvPicPr>
          <p:cNvPr id="4" name="Picture 10" descr="NASA Insignia Grayscale">
            <a:extLst>
              <a:ext uri="{FF2B5EF4-FFF2-40B4-BE49-F238E27FC236}">
                <a16:creationId xmlns:a16="http://schemas.microsoft.com/office/drawing/2014/main" id="{8C035B2B-DC35-B880-6A09-0C0EB4E3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402" y="6105127"/>
            <a:ext cx="746234" cy="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1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ubble Deep Fields | HubbleSite">
            <a:extLst>
              <a:ext uri="{FF2B5EF4-FFF2-40B4-BE49-F238E27FC236}">
                <a16:creationId xmlns:a16="http://schemas.microsoft.com/office/drawing/2014/main" id="{E3812649-D7AB-D717-30B4-C35A39EF82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4" r="-2" b="22355"/>
          <a:stretch/>
        </p:blipFill>
        <p:spPr bwMode="auto">
          <a:xfrm>
            <a:off x="-6588" y="10"/>
            <a:ext cx="121985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A92D818-AC50-D272-5032-11DCD3A915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3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0A444B3-D43F-0519-93E1-6FFE08018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6551EA3-631D-0DE7-FF99-7F4803371A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1554" y="643466"/>
            <a:ext cx="584889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55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graph&#10;&#10;Description automatically generated">
            <a:extLst>
              <a:ext uri="{FF2B5EF4-FFF2-40B4-BE49-F238E27FC236}">
                <a16:creationId xmlns:a16="http://schemas.microsoft.com/office/drawing/2014/main" id="{2F9998BE-28F4-AD3F-00D9-1DFEEB8EA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9008" y="110775"/>
            <a:ext cx="7193983" cy="6636449"/>
          </a:xfrm>
          <a:prstGeom prst="rect">
            <a:avLst/>
          </a:prstGeom>
        </p:spPr>
      </p:pic>
      <p:pic>
        <p:nvPicPr>
          <p:cNvPr id="6" name="Picture 10" descr="NASA Insignia Grayscale">
            <a:extLst>
              <a:ext uri="{FF2B5EF4-FFF2-40B4-BE49-F238E27FC236}">
                <a16:creationId xmlns:a16="http://schemas.microsoft.com/office/drawing/2014/main" id="{3A9E3B7C-BB82-47D5-4445-BC77B7A7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8" y="6053178"/>
            <a:ext cx="746234" cy="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77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9A82D9-CEA1-C176-F24F-AF1B0508C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84300"/>
            <a:ext cx="10905066" cy="4089399"/>
          </a:xfrm>
          <a:prstGeom prst="rect">
            <a:avLst/>
          </a:prstGeom>
        </p:spPr>
      </p:pic>
      <p:pic>
        <p:nvPicPr>
          <p:cNvPr id="5" name="Picture 10" descr="NASA Insignia Grayscale">
            <a:extLst>
              <a:ext uri="{FF2B5EF4-FFF2-40B4-BE49-F238E27FC236}">
                <a16:creationId xmlns:a16="http://schemas.microsoft.com/office/drawing/2014/main" id="{0BD9C0CD-A2D6-7B7F-155E-98F78028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8" y="6053178"/>
            <a:ext cx="746234" cy="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4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3A49-284F-9E67-1BEB-A9D43FFBB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Simulations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F6FF5B-048F-B6DE-DDD0-4DE9FC6E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1D1BD-BBBA-4943-AC54-F6D5E657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dirty="0"/>
              <a:t>MIRAGE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Why Simulations?</a:t>
            </a:r>
          </a:p>
          <a:p>
            <a:r>
              <a:rPr lang="en-US" sz="2200" dirty="0"/>
              <a:t>Density + Detail + Accuracy</a:t>
            </a:r>
          </a:p>
          <a:p>
            <a:r>
              <a:rPr lang="en-US" sz="2200" dirty="0"/>
              <a:t>Skip Rotation + Addition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10" descr="NASA Insignia Grayscale">
            <a:extLst>
              <a:ext uri="{FF2B5EF4-FFF2-40B4-BE49-F238E27FC236}">
                <a16:creationId xmlns:a16="http://schemas.microsoft.com/office/drawing/2014/main" id="{2F15A31B-EB30-DFF9-58CA-0E88A479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8" y="6082505"/>
            <a:ext cx="746234" cy="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7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JWST scientists look to reveal the earliest galaxies | Space">
            <a:extLst>
              <a:ext uri="{FF2B5EF4-FFF2-40B4-BE49-F238E27FC236}">
                <a16:creationId xmlns:a16="http://schemas.microsoft.com/office/drawing/2014/main" id="{2938D7C0-2116-22B9-F496-66A97B45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7C4CF-437B-D9E6-3418-06845A5D6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5C7FC-5D58-8F24-AAC6-922DFEF7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65660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For more information: skysurf.asu.edu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Acknowledgements: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NASA Space Grant, Prof. Dr. Windhorst, Ms. Darby Kramer, SKYSURF and SKYSURF-IR teams</a:t>
            </a:r>
            <a:br>
              <a:rPr lang="en-US" sz="2400" dirty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387CD581-1EAD-184D-254A-6A48E01AA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66509"/>
            <a:ext cx="1205378" cy="6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349EE-1CE8-79FC-0D65-7303B8E6B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232" y="802009"/>
            <a:ext cx="668601" cy="642525"/>
          </a:xfrm>
          <a:prstGeom prst="rect">
            <a:avLst/>
          </a:prstGeom>
        </p:spPr>
      </p:pic>
      <p:pic>
        <p:nvPicPr>
          <p:cNvPr id="7" name="Picture 20" descr="Arizona NASA Vertical Text">
            <a:extLst>
              <a:ext uri="{FF2B5EF4-FFF2-40B4-BE49-F238E27FC236}">
                <a16:creationId xmlns:a16="http://schemas.microsoft.com/office/drawing/2014/main" id="{46D67083-5447-DBD1-F465-6D4BAD89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40" y="815849"/>
            <a:ext cx="433966" cy="5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ASA Insignia Grayscale">
            <a:extLst>
              <a:ext uri="{FF2B5EF4-FFF2-40B4-BE49-F238E27FC236}">
                <a16:creationId xmlns:a16="http://schemas.microsoft.com/office/drawing/2014/main" id="{FB6CCF24-C893-B235-CBE4-6958751E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525" y="824086"/>
            <a:ext cx="746234" cy="77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6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22EFC632-A996-4B75-8C3F-E645D87171D4}"/>
</file>

<file path=customXml/itemProps2.xml><?xml version="1.0" encoding="utf-8"?>
<ds:datastoreItem xmlns:ds="http://schemas.openxmlformats.org/officeDocument/2006/customXml" ds:itemID="{5635D843-76AE-438D-88E7-5B64F82031E3}"/>
</file>

<file path=customXml/itemProps3.xml><?xml version="1.0" encoding="utf-8"?>
<ds:datastoreItem xmlns:ds="http://schemas.openxmlformats.org/officeDocument/2006/customXml" ds:itemID="{F5A369AA-BDB2-4068-8D94-B5DF52F8B1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22611</TotalTime>
  <Words>98</Words>
  <Application>Microsoft Office PowerPoint</Application>
  <PresentationFormat>Widescreen</PresentationFormat>
  <Paragraphs>22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Calibri,Sans-Serif</vt:lpstr>
      <vt:lpstr>Office Theme</vt:lpstr>
      <vt:lpstr>SKYSURF-IR: Assessing JADES completeness</vt:lpstr>
      <vt:lpstr>Counting Galaxies with Confusion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Simulations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Logan Conrad</cp:lastModifiedBy>
  <cp:revision>248</cp:revision>
  <dcterms:created xsi:type="dcterms:W3CDTF">2024-11-14T20:15:17Z</dcterms:created>
  <dcterms:modified xsi:type="dcterms:W3CDTF">2025-04-04T23:25:31Z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